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72" r:id="rId1"/>
    <p:sldMasterId id="214748368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62" r:id="rId11"/>
    <p:sldId id="264" r:id="rId12"/>
    <p:sldId id="266" r:id="rId13"/>
    <p:sldId id="270" r:id="rId14"/>
    <p:sldId id="267" r:id="rId15"/>
    <p:sldId id="265" r:id="rId16"/>
    <p:sldId id="271" r:id="rId17"/>
    <p:sldId id="268" r:id="rId18"/>
  </p:sldIdLst>
  <p:sldSz cx="13433425" cy="7556500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0">
          <p15:clr>
            <a:srgbClr val="A4A3A4"/>
          </p15:clr>
        </p15:guide>
        <p15:guide id="2" pos="42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>
      <p:cViewPr varScale="1">
        <p:scale>
          <a:sx n="135" d="100"/>
          <a:sy n="135" d="100"/>
        </p:scale>
        <p:origin x="112" y="108"/>
      </p:cViewPr>
      <p:guideLst>
        <p:guide orient="horz" pos="2380"/>
        <p:guide pos="42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0EBFEC08-C799-402B-DB38-15AE5E0C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17E51B-C642-88C4-B36A-4C80CDB6699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pl-PL" noProof="0">
                <a:sym typeface="Helvetica Neue" charset="0"/>
              </a:rPr>
              <a:t>Second level</a:t>
            </a:r>
          </a:p>
          <a:p>
            <a:pPr lvl="2"/>
            <a:r>
              <a:rPr lang="en-US" altLang="pl-PL" noProof="0">
                <a:sym typeface="Helvetica Neue" charset="0"/>
              </a:rPr>
              <a:t>Third level</a:t>
            </a:r>
          </a:p>
          <a:p>
            <a:pPr lvl="3"/>
            <a:r>
              <a:rPr lang="en-US" altLang="pl-PL" noProof="0">
                <a:sym typeface="Helvetica Neue" charset="0"/>
              </a:rPr>
              <a:t>Fourth level</a:t>
            </a:r>
          </a:p>
          <a:p>
            <a:pPr lvl="4"/>
            <a:r>
              <a:rPr lang="en-US" altLang="pl-PL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761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>
            <a:extLst>
              <a:ext uri="{FF2B5EF4-FFF2-40B4-BE49-F238E27FC236}">
                <a16:creationId xmlns:a16="http://schemas.microsoft.com/office/drawing/2014/main" id="{C5143A9B-A8D6-6DFF-8C8D-7F6B47C34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Symbol zastępczy notatek 2">
            <a:extLst>
              <a:ext uri="{FF2B5EF4-FFF2-40B4-BE49-F238E27FC236}">
                <a16:creationId xmlns:a16="http://schemas.microsoft.com/office/drawing/2014/main" id="{C74D56F9-128D-AA1C-FB3D-8EE690B9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26706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>
            <a:extLst>
              <a:ext uri="{FF2B5EF4-FFF2-40B4-BE49-F238E27FC236}">
                <a16:creationId xmlns:a16="http://schemas.microsoft.com/office/drawing/2014/main" id="{C5143A9B-A8D6-6DFF-8C8D-7F6B47C34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Symbol zastępczy notatek 2">
            <a:extLst>
              <a:ext uri="{FF2B5EF4-FFF2-40B4-BE49-F238E27FC236}">
                <a16:creationId xmlns:a16="http://schemas.microsoft.com/office/drawing/2014/main" id="{C74D56F9-128D-AA1C-FB3D-8EE690B9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861491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>
            <a:extLst>
              <a:ext uri="{FF2B5EF4-FFF2-40B4-BE49-F238E27FC236}">
                <a16:creationId xmlns:a16="http://schemas.microsoft.com/office/drawing/2014/main" id="{C5143A9B-A8D6-6DFF-8C8D-7F6B47C34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Symbol zastępczy notatek 2">
            <a:extLst>
              <a:ext uri="{FF2B5EF4-FFF2-40B4-BE49-F238E27FC236}">
                <a16:creationId xmlns:a16="http://schemas.microsoft.com/office/drawing/2014/main" id="{C74D56F9-128D-AA1C-FB3D-8EE690B9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186267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767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>
            <a:extLst>
              <a:ext uri="{FF2B5EF4-FFF2-40B4-BE49-F238E27FC236}">
                <a16:creationId xmlns:a16="http://schemas.microsoft.com/office/drawing/2014/main" id="{C5143A9B-A8D6-6DFF-8C8D-7F6B47C34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Symbol zastępczy notatek 2">
            <a:extLst>
              <a:ext uri="{FF2B5EF4-FFF2-40B4-BE49-F238E27FC236}">
                <a16:creationId xmlns:a16="http://schemas.microsoft.com/office/drawing/2014/main" id="{C74D56F9-128D-AA1C-FB3D-8EE690B9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02104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ymbol zastępczy obrazu slajdu 1">
            <a:extLst>
              <a:ext uri="{FF2B5EF4-FFF2-40B4-BE49-F238E27FC236}">
                <a16:creationId xmlns:a16="http://schemas.microsoft.com/office/drawing/2014/main" id="{655DFE0D-CDE2-5A53-2A30-4A6BD893BD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Symbol zastępczy notatek 2">
            <a:extLst>
              <a:ext uri="{FF2B5EF4-FFF2-40B4-BE49-F238E27FC236}">
                <a16:creationId xmlns:a16="http://schemas.microsoft.com/office/drawing/2014/main" id="{21090EE4-FD36-8547-940D-185C756E1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ymbol zastępczy obrazu slajdu 1">
            <a:extLst>
              <a:ext uri="{FF2B5EF4-FFF2-40B4-BE49-F238E27FC236}">
                <a16:creationId xmlns:a16="http://schemas.microsoft.com/office/drawing/2014/main" id="{783FE859-980B-4882-E3BF-95A5A6210A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Symbol zastępczy notatek 2">
            <a:extLst>
              <a:ext uri="{FF2B5EF4-FFF2-40B4-BE49-F238E27FC236}">
                <a16:creationId xmlns:a16="http://schemas.microsoft.com/office/drawing/2014/main" id="{8555ECB5-8051-7009-D62E-567CE04F8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ymbol zastępczy obrazu slajdu 1">
            <a:extLst>
              <a:ext uri="{FF2B5EF4-FFF2-40B4-BE49-F238E27FC236}">
                <a16:creationId xmlns:a16="http://schemas.microsoft.com/office/drawing/2014/main" id="{70E89642-96F0-D75B-EF91-600472F44A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Symbol zastępczy notatek 2">
            <a:extLst>
              <a:ext uri="{FF2B5EF4-FFF2-40B4-BE49-F238E27FC236}">
                <a16:creationId xmlns:a16="http://schemas.microsoft.com/office/drawing/2014/main" id="{6BE997AA-A101-DE16-67AF-BCD49C12B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>
            <a:extLst>
              <a:ext uri="{FF2B5EF4-FFF2-40B4-BE49-F238E27FC236}">
                <a16:creationId xmlns:a16="http://schemas.microsoft.com/office/drawing/2014/main" id="{3ED32EB9-A1B5-4334-9980-A6788E426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Symbol zastępczy notatek 2">
            <a:extLst>
              <a:ext uri="{FF2B5EF4-FFF2-40B4-BE49-F238E27FC236}">
                <a16:creationId xmlns:a16="http://schemas.microsoft.com/office/drawing/2014/main" id="{AB2F7A25-E012-47A7-7F0B-4CBFDB14E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5497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ymbol zastępczy obrazu slajdu 1">
            <a:extLst>
              <a:ext uri="{FF2B5EF4-FFF2-40B4-BE49-F238E27FC236}">
                <a16:creationId xmlns:a16="http://schemas.microsoft.com/office/drawing/2014/main" id="{F0F19E4C-704A-3746-7962-CEFAE1CD95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Symbol zastępczy notatek 2">
            <a:extLst>
              <a:ext uri="{FF2B5EF4-FFF2-40B4-BE49-F238E27FC236}">
                <a16:creationId xmlns:a16="http://schemas.microsoft.com/office/drawing/2014/main" id="{1A3AFE95-B205-88CF-54B2-E9CDD81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obrazu slajdu 1">
            <a:extLst>
              <a:ext uri="{FF2B5EF4-FFF2-40B4-BE49-F238E27FC236}">
                <a16:creationId xmlns:a16="http://schemas.microsoft.com/office/drawing/2014/main" id="{DDFE8FDE-850B-39A5-FA88-3508CC35A2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Symbol zastępczy notatek 2">
            <a:extLst>
              <a:ext uri="{FF2B5EF4-FFF2-40B4-BE49-F238E27FC236}">
                <a16:creationId xmlns:a16="http://schemas.microsoft.com/office/drawing/2014/main" id="{7C201862-7709-2FE0-E866-AB45456AF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ymbol zastępczy obrazu slajdu 1">
            <a:extLst>
              <a:ext uri="{FF2B5EF4-FFF2-40B4-BE49-F238E27FC236}">
                <a16:creationId xmlns:a16="http://schemas.microsoft.com/office/drawing/2014/main" id="{C5143A9B-A8D6-6DFF-8C8D-7F6B47C340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Symbol zastępczy notatek 2">
            <a:extLst>
              <a:ext uri="{FF2B5EF4-FFF2-40B4-BE49-F238E27FC236}">
                <a16:creationId xmlns:a16="http://schemas.microsoft.com/office/drawing/2014/main" id="{C74D56F9-128D-AA1C-FB3D-8EE690B9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178" y="1236678"/>
            <a:ext cx="10075069" cy="2630781"/>
          </a:xfrm>
        </p:spPr>
        <p:txBody>
          <a:bodyPr anchor="b"/>
          <a:lstStyle>
            <a:lvl1pPr algn="ctr">
              <a:defRPr sz="661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178" y="3968912"/>
            <a:ext cx="10075069" cy="1824404"/>
          </a:xfrm>
        </p:spPr>
        <p:txBody>
          <a:bodyPr/>
          <a:lstStyle>
            <a:lvl1pPr marL="0" indent="0" algn="ctr">
              <a:buNone/>
              <a:defRPr sz="2644"/>
            </a:lvl1pPr>
            <a:lvl2pPr marL="503743" indent="0" algn="ctr">
              <a:buNone/>
              <a:defRPr sz="2204"/>
            </a:lvl2pPr>
            <a:lvl3pPr marL="1007486" indent="0" algn="ctr">
              <a:buNone/>
              <a:defRPr sz="1983"/>
            </a:lvl3pPr>
            <a:lvl4pPr marL="1511229" indent="0" algn="ctr">
              <a:buNone/>
              <a:defRPr sz="1763"/>
            </a:lvl4pPr>
            <a:lvl5pPr marL="2014972" indent="0" algn="ctr">
              <a:buNone/>
              <a:defRPr sz="1763"/>
            </a:lvl5pPr>
            <a:lvl6pPr marL="2518715" indent="0" algn="ctr">
              <a:buNone/>
              <a:defRPr sz="1763"/>
            </a:lvl6pPr>
            <a:lvl7pPr marL="3022458" indent="0" algn="ctr">
              <a:buNone/>
              <a:defRPr sz="1763"/>
            </a:lvl7pPr>
            <a:lvl8pPr marL="3526201" indent="0" algn="ctr">
              <a:buNone/>
              <a:defRPr sz="1763"/>
            </a:lvl8pPr>
            <a:lvl9pPr marL="4029944" indent="0" algn="ctr">
              <a:buNone/>
              <a:defRPr sz="1763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E03F-BD10-04AD-FD07-2FD09B1C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38CDC-29D3-45BB-BBFE-45088F380101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3BD92-8678-11BA-2584-C52CC6D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EB6C-BF5D-C67E-2D28-14392EDA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1B997-402C-48F0-BD7F-E7EF45AB58D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69871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5ABC-3152-8037-2136-E8B3542F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05773-284D-49CC-A60E-0E7F5F385EB6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1A9E5-6BCF-5FC8-ECA4-DF55680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F24D4-8975-E8C3-F5BD-6B4AE433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A4853-8FA7-40CD-AA2E-7D9D41BA63E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2774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3295" y="402314"/>
            <a:ext cx="2896582" cy="640378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548" y="402314"/>
            <a:ext cx="8521829" cy="640378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F7CEB-7105-DF1D-E9BC-3C87F5BC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B470-1579-4A63-A10F-F97BEB2F8145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24008-4852-2A70-F467-B9CC8BE4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1457A-51DF-7FEF-4F77-566FE76E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1281F-946B-4B79-B028-F3513440A33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998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178" y="1236678"/>
            <a:ext cx="10075069" cy="2630781"/>
          </a:xfrm>
        </p:spPr>
        <p:txBody>
          <a:bodyPr anchor="b"/>
          <a:lstStyle>
            <a:lvl1pPr algn="ctr">
              <a:defRPr sz="661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178" y="3968912"/>
            <a:ext cx="10075069" cy="1824404"/>
          </a:xfrm>
        </p:spPr>
        <p:txBody>
          <a:bodyPr/>
          <a:lstStyle>
            <a:lvl1pPr marL="0" indent="0" algn="ctr">
              <a:buNone/>
              <a:defRPr sz="2644"/>
            </a:lvl1pPr>
            <a:lvl2pPr marL="503743" indent="0" algn="ctr">
              <a:buNone/>
              <a:defRPr sz="2204"/>
            </a:lvl2pPr>
            <a:lvl3pPr marL="1007486" indent="0" algn="ctr">
              <a:buNone/>
              <a:defRPr sz="1983"/>
            </a:lvl3pPr>
            <a:lvl4pPr marL="1511229" indent="0" algn="ctr">
              <a:buNone/>
              <a:defRPr sz="1763"/>
            </a:lvl4pPr>
            <a:lvl5pPr marL="2014972" indent="0" algn="ctr">
              <a:buNone/>
              <a:defRPr sz="1763"/>
            </a:lvl5pPr>
            <a:lvl6pPr marL="2518715" indent="0" algn="ctr">
              <a:buNone/>
              <a:defRPr sz="1763"/>
            </a:lvl6pPr>
            <a:lvl7pPr marL="3022458" indent="0" algn="ctr">
              <a:buNone/>
              <a:defRPr sz="1763"/>
            </a:lvl7pPr>
            <a:lvl8pPr marL="3526201" indent="0" algn="ctr">
              <a:buNone/>
              <a:defRPr sz="1763"/>
            </a:lvl8pPr>
            <a:lvl9pPr marL="4029944" indent="0" algn="ctr">
              <a:buNone/>
              <a:defRPr sz="1763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3B8FF-4197-23A8-E121-DF79910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52518-6BDC-44BC-8FCE-88CB51518878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793D-D214-9A4D-E0C5-77114A73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6125-8AA2-B7F2-3065-5BD1EA95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B5C8F-6100-43F7-BC93-FB07B146A6E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306361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12694-375E-DAC9-6FD7-E56F22D4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513E7-C56C-4043-867E-752D33765A4B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2110-73E8-85B3-E62D-02E4EA40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4891-F96D-4925-3423-FC13A051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6793D-E0CB-45F9-8273-CA73EBCB70E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5363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551" y="1883878"/>
            <a:ext cx="11586329" cy="3143294"/>
          </a:xfrm>
        </p:spPr>
        <p:txBody>
          <a:bodyPr anchor="b"/>
          <a:lstStyle>
            <a:lvl1pPr>
              <a:defRPr sz="661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51" y="5056909"/>
            <a:ext cx="11586329" cy="1652984"/>
          </a:xfrm>
        </p:spPr>
        <p:txBody>
          <a:bodyPr/>
          <a:lstStyle>
            <a:lvl1pPr marL="0" indent="0">
              <a:buNone/>
              <a:defRPr sz="2644">
                <a:solidFill>
                  <a:schemeClr val="tx1">
                    <a:tint val="75000"/>
                  </a:schemeClr>
                </a:solidFill>
              </a:defRPr>
            </a:lvl1pPr>
            <a:lvl2pPr marL="503743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486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3pPr>
            <a:lvl4pPr marL="1511229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4972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8715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2458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62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29944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3F46C-24C9-73B3-27CA-9AF50FC7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2CBC8-5B5C-4BA4-B6A4-1716B1D40A61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7585-91BD-3C64-9002-0EC617B1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4C78-C65A-6CCB-A2B8-DE067AA7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5A195-1E64-414F-89B8-A534F01F8C7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125282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548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0671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764C7C-E73C-BF59-E780-7BAAA7C5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81A5D-BCEA-40B0-B611-3BBF90A1F4C8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AA0E89-11D9-674F-B195-1DB4114D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328B8A-43F8-04FD-3BF1-021060FE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F8475-0474-4F1F-AF17-FAC2C60A58E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234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402314"/>
            <a:ext cx="11586329" cy="14605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298" y="1852393"/>
            <a:ext cx="5682968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298" y="2760222"/>
            <a:ext cx="5682968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0672" y="1852393"/>
            <a:ext cx="5710955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0672" y="2760222"/>
            <a:ext cx="5710955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8AE44AE-96B6-3E65-0D44-75835A87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00B43-666D-4851-8FC6-8B621D6BB029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335E921-43A5-2CC5-9388-C87FA3AE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B633CF9-21D1-4799-E532-E461F26C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55E54-B0C2-424E-B14A-B33D82808C2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433373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E09AD16-5EE5-EB61-447F-49D7C2C3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A9C50-333A-4168-9080-F749FE01015C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FB1F23B-E473-81D6-B711-061892F5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61258B-AE08-E466-9F0E-D713D403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2BD90-6D97-4880-83F2-F37E4D02D50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643675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ABB1A7B-0B23-8CBA-6869-36581BD5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E68B2-2646-47D6-AFE9-952A31461175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1CB94AE-F83B-7F20-7808-FB4A754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6FFF7B-3AEF-1826-D473-5B885E70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E9911-1193-4861-974B-1832A29FD79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769560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956" y="1087996"/>
            <a:ext cx="6800671" cy="5370013"/>
          </a:xfrm>
        </p:spPr>
        <p:txBody>
          <a:bodyPr/>
          <a:lstStyle>
            <a:lvl1pPr>
              <a:defRPr sz="3526"/>
            </a:lvl1pPr>
            <a:lvl2pPr>
              <a:defRPr sz="3085"/>
            </a:lvl2pPr>
            <a:lvl3pPr>
              <a:defRPr sz="2644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8C4148-B8B7-D515-48A2-6DE28260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4669-30B8-43FB-839A-BBE5D14F5EC2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5FA4A6-119D-1530-F203-D0C86CD7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E02B57-970A-5B1D-5E06-E945764C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1940E-B5CF-41FC-96AD-6713E91A954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2072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8183-1221-40CA-CC9F-4A0AC33B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7623B-1B20-4F35-BAE5-DC472C488511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1AFC-1D82-FE9A-0781-CD05926E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CB993-8705-54EF-F2CC-4106089B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73BE4-F9F0-42B9-B65E-3693B124BC0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436017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0956" y="1087996"/>
            <a:ext cx="6800671" cy="5370013"/>
          </a:xfrm>
        </p:spPr>
        <p:txBody>
          <a:bodyPr rtlCol="0">
            <a:normAutofit/>
          </a:bodyPr>
          <a:lstStyle>
            <a:lvl1pPr marL="0" indent="0">
              <a:buNone/>
              <a:defRPr sz="3526"/>
            </a:lvl1pPr>
            <a:lvl2pPr marL="503743" indent="0">
              <a:buNone/>
              <a:defRPr sz="3085"/>
            </a:lvl2pPr>
            <a:lvl3pPr marL="1007486" indent="0">
              <a:buNone/>
              <a:defRPr sz="2644"/>
            </a:lvl3pPr>
            <a:lvl4pPr marL="1511229" indent="0">
              <a:buNone/>
              <a:defRPr sz="2204"/>
            </a:lvl4pPr>
            <a:lvl5pPr marL="2014972" indent="0">
              <a:buNone/>
              <a:defRPr sz="2204"/>
            </a:lvl5pPr>
            <a:lvl6pPr marL="2518715" indent="0">
              <a:buNone/>
              <a:defRPr sz="2204"/>
            </a:lvl6pPr>
            <a:lvl7pPr marL="3022458" indent="0">
              <a:buNone/>
              <a:defRPr sz="2204"/>
            </a:lvl7pPr>
            <a:lvl8pPr marL="3526201" indent="0">
              <a:buNone/>
              <a:defRPr sz="2204"/>
            </a:lvl8pPr>
            <a:lvl9pPr marL="4029944" indent="0">
              <a:buNone/>
              <a:defRPr sz="2204"/>
            </a:lvl9pPr>
          </a:lstStyle>
          <a:p>
            <a:pPr lvl="0"/>
            <a:r>
              <a:rPr lang="pl-PL" noProof="0"/>
              <a:t>Kliknij ikonę, aby dodać obraz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0656EE-EB48-E648-8172-DF135BFC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4758-41A5-4967-96AC-6CBC0A657E08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CABB34-AD63-4F08-61E6-068507A8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7D61C5-9054-86BC-1B4E-652DCC4F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C45BF-38D8-4FDE-8C1B-CDC18FF1C65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375517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2C3D9-3E27-846C-AD93-7973EC4F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266-37F6-4101-A8CB-1EB494C967EF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54C16-2DBB-3CCD-15E6-07CF7A71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A488-81B5-3BF0-B0DD-CC865CFA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14C43-3406-439F-B462-C885AECCBAA3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755175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3295" y="402314"/>
            <a:ext cx="2896582" cy="640378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548" y="402314"/>
            <a:ext cx="8521829" cy="640378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1B26C-1290-0E44-986E-12102566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6C7A-7D77-4CB6-9BFB-A923FA1BDD1E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A762-B74E-5680-BC4E-C5B58EC7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609E-084A-E559-AEAB-64081AE2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05502-89A3-4113-B765-71F44F1A536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4766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551" y="1883878"/>
            <a:ext cx="11586329" cy="3143294"/>
          </a:xfrm>
        </p:spPr>
        <p:txBody>
          <a:bodyPr anchor="b"/>
          <a:lstStyle>
            <a:lvl1pPr>
              <a:defRPr sz="6611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51" y="5056909"/>
            <a:ext cx="11586329" cy="1652984"/>
          </a:xfrm>
        </p:spPr>
        <p:txBody>
          <a:bodyPr/>
          <a:lstStyle>
            <a:lvl1pPr marL="0" indent="0">
              <a:buNone/>
              <a:defRPr sz="2644">
                <a:solidFill>
                  <a:schemeClr val="tx1">
                    <a:tint val="75000"/>
                  </a:schemeClr>
                </a:solidFill>
              </a:defRPr>
            </a:lvl1pPr>
            <a:lvl2pPr marL="503743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486" indent="0">
              <a:buNone/>
              <a:defRPr sz="1983">
                <a:solidFill>
                  <a:schemeClr val="tx1">
                    <a:tint val="75000"/>
                  </a:schemeClr>
                </a:solidFill>
              </a:defRPr>
            </a:lvl3pPr>
            <a:lvl4pPr marL="1511229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4972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8715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2458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62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29944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4B0D-DB0D-82EC-7748-17C171BE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709D1-928F-4F56-839C-05A79BC7DCB4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549DC-44AE-4F43-65D3-6D4B1CEE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49A2-9524-C52C-B312-BDEC56E3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F3BFD-8191-4034-ABED-63D6F1D5B435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5335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548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0671" y="2011568"/>
            <a:ext cx="5709206" cy="479453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687484-81F4-674D-5C0B-B0D2F3CF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AB09E-23C2-485C-BB47-D3D3E669C074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934D9B-F370-321E-F8D0-7966DD98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8C7660-6C71-35CC-97FF-A96747A3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4A9EA-EAB0-4BFF-B188-7E30EC83439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6872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402314"/>
            <a:ext cx="11586329" cy="14605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298" y="1852393"/>
            <a:ext cx="5682968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298" y="2760222"/>
            <a:ext cx="5682968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0672" y="1852393"/>
            <a:ext cx="5710955" cy="907829"/>
          </a:xfrm>
        </p:spPr>
        <p:txBody>
          <a:bodyPr anchor="b"/>
          <a:lstStyle>
            <a:lvl1pPr marL="0" indent="0">
              <a:buNone/>
              <a:defRPr sz="2644" b="1"/>
            </a:lvl1pPr>
            <a:lvl2pPr marL="503743" indent="0">
              <a:buNone/>
              <a:defRPr sz="2204" b="1"/>
            </a:lvl2pPr>
            <a:lvl3pPr marL="1007486" indent="0">
              <a:buNone/>
              <a:defRPr sz="1983" b="1"/>
            </a:lvl3pPr>
            <a:lvl4pPr marL="1511229" indent="0">
              <a:buNone/>
              <a:defRPr sz="1763" b="1"/>
            </a:lvl4pPr>
            <a:lvl5pPr marL="2014972" indent="0">
              <a:buNone/>
              <a:defRPr sz="1763" b="1"/>
            </a:lvl5pPr>
            <a:lvl6pPr marL="2518715" indent="0">
              <a:buNone/>
              <a:defRPr sz="1763" b="1"/>
            </a:lvl6pPr>
            <a:lvl7pPr marL="3022458" indent="0">
              <a:buNone/>
              <a:defRPr sz="1763" b="1"/>
            </a:lvl7pPr>
            <a:lvl8pPr marL="3526201" indent="0">
              <a:buNone/>
              <a:defRPr sz="1763" b="1"/>
            </a:lvl8pPr>
            <a:lvl9pPr marL="4029944" indent="0">
              <a:buNone/>
              <a:defRPr sz="1763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0672" y="2760222"/>
            <a:ext cx="5710955" cy="405987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21A799-9065-C86E-ADB6-89CC286C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92D03-0BF5-4E0C-9076-D8634BF471C3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638A41-B309-C458-AD1F-1FE4C6F18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8DA842-B5A1-198D-31D5-41E9F0DD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9CA95-0549-43BB-BD3A-9E836F88675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43190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57C023F-DE5E-3F45-1F60-40E00644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E8636-66BC-45BD-AF5E-4919BEA28761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E0F7CC-3526-5F18-1B5C-5E0D7D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912E3-85C4-F38C-41D0-A4A42F80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D4AEB-A550-4B83-9F9A-02C0A621DC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13037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B9C5B9A-8BF1-35F0-4256-9C53C918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2FED3-D888-4DEC-A92F-D80E7E0AF597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8A9453-86A5-A20C-68D0-ECDF2D6D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4D1AC1-2944-0DEC-EE1C-9C961896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06621-7FB7-4010-9205-014A542269A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10405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956" y="1087996"/>
            <a:ext cx="6800671" cy="5370013"/>
          </a:xfrm>
        </p:spPr>
        <p:txBody>
          <a:bodyPr/>
          <a:lstStyle>
            <a:lvl1pPr>
              <a:defRPr sz="3526"/>
            </a:lvl1pPr>
            <a:lvl2pPr>
              <a:defRPr sz="3085"/>
            </a:lvl2pPr>
            <a:lvl3pPr>
              <a:defRPr sz="2644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90ECC2-6E71-233E-6B92-C65364AF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93ED-4A3C-49AF-B1C9-E92237C96008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A26CB6-4920-AA09-9015-7C08E5CE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61DAF3-5760-533A-9080-D9C8E6D0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6C37C-5CC0-47D7-BD3C-3662B97A7019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57591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98" y="503767"/>
            <a:ext cx="4332629" cy="1763183"/>
          </a:xfrm>
        </p:spPr>
        <p:txBody>
          <a:bodyPr anchor="b"/>
          <a:lstStyle>
            <a:lvl1pPr>
              <a:defRPr sz="3526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0956" y="1087996"/>
            <a:ext cx="6800671" cy="5370013"/>
          </a:xfrm>
        </p:spPr>
        <p:txBody>
          <a:bodyPr rtlCol="0">
            <a:normAutofit/>
          </a:bodyPr>
          <a:lstStyle>
            <a:lvl1pPr marL="0" indent="0">
              <a:buNone/>
              <a:defRPr sz="3526"/>
            </a:lvl1pPr>
            <a:lvl2pPr marL="503743" indent="0">
              <a:buNone/>
              <a:defRPr sz="3085"/>
            </a:lvl2pPr>
            <a:lvl3pPr marL="1007486" indent="0">
              <a:buNone/>
              <a:defRPr sz="2644"/>
            </a:lvl3pPr>
            <a:lvl4pPr marL="1511229" indent="0">
              <a:buNone/>
              <a:defRPr sz="2204"/>
            </a:lvl4pPr>
            <a:lvl5pPr marL="2014972" indent="0">
              <a:buNone/>
              <a:defRPr sz="2204"/>
            </a:lvl5pPr>
            <a:lvl6pPr marL="2518715" indent="0">
              <a:buNone/>
              <a:defRPr sz="2204"/>
            </a:lvl6pPr>
            <a:lvl7pPr marL="3022458" indent="0">
              <a:buNone/>
              <a:defRPr sz="2204"/>
            </a:lvl7pPr>
            <a:lvl8pPr marL="3526201" indent="0">
              <a:buNone/>
              <a:defRPr sz="2204"/>
            </a:lvl8pPr>
            <a:lvl9pPr marL="4029944" indent="0">
              <a:buNone/>
              <a:defRPr sz="2204"/>
            </a:lvl9pPr>
          </a:lstStyle>
          <a:p>
            <a:pPr lvl="0"/>
            <a:r>
              <a:rPr lang="pl-PL" noProof="0"/>
              <a:t>Kliknij ikonę, aby dodać obraz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298" y="2266950"/>
            <a:ext cx="4332629" cy="4199805"/>
          </a:xfrm>
        </p:spPr>
        <p:txBody>
          <a:bodyPr/>
          <a:lstStyle>
            <a:lvl1pPr marL="0" indent="0">
              <a:buNone/>
              <a:defRPr sz="1763"/>
            </a:lvl1pPr>
            <a:lvl2pPr marL="503743" indent="0">
              <a:buNone/>
              <a:defRPr sz="1543"/>
            </a:lvl2pPr>
            <a:lvl3pPr marL="1007486" indent="0">
              <a:buNone/>
              <a:defRPr sz="1322"/>
            </a:lvl3pPr>
            <a:lvl4pPr marL="1511229" indent="0">
              <a:buNone/>
              <a:defRPr sz="1102"/>
            </a:lvl4pPr>
            <a:lvl5pPr marL="2014972" indent="0">
              <a:buNone/>
              <a:defRPr sz="1102"/>
            </a:lvl5pPr>
            <a:lvl6pPr marL="2518715" indent="0">
              <a:buNone/>
              <a:defRPr sz="1102"/>
            </a:lvl6pPr>
            <a:lvl7pPr marL="3022458" indent="0">
              <a:buNone/>
              <a:defRPr sz="1102"/>
            </a:lvl7pPr>
            <a:lvl8pPr marL="3526201" indent="0">
              <a:buNone/>
              <a:defRPr sz="1102"/>
            </a:lvl8pPr>
            <a:lvl9pPr marL="4029944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08D668-5C65-0629-8185-0DF549FB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E31EA-215A-4BF0-B10E-F6BEC1919B74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2C4BCF-FD82-002E-4D4B-D5DE3820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3C62A7-70EA-7512-8EC4-2FE2D79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90835-DB3C-472A-95A4-2CB59187206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16260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9F9190E-A8DA-7006-10C6-B9BD77F64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3925" y="401638"/>
            <a:ext cx="115855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</a:t>
            </a:r>
            <a:endParaRPr lang="en-US" altLang="pl-PL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E7B3435-1176-B492-E92F-ECA2CCFED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2011363"/>
            <a:ext cx="1158557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  <a:endParaRPr lang="en-US" alt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BA397-A58A-269F-7407-C7E7A15AD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25" y="7004050"/>
            <a:ext cx="3022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944E20-CA81-402D-9018-3100B91B68AA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1B4A-CECD-5470-4FBF-8041113E1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9763" y="7004050"/>
            <a:ext cx="45339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EEA58-CFCC-3103-7FD8-971D01C14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6900" y="7004050"/>
            <a:ext cx="3022600" cy="401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B466E3C-B03C-4A73-A728-34367F24AF1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2pPr>
      <a:lvl3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3pPr>
      <a:lvl4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4pPr>
      <a:lvl5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50825" indent="-250825" algn="l" defTabSz="1006475" rtl="0" eaLnBrk="0" fontAlgn="base" hangingPunct="0">
        <a:lnSpc>
          <a:spcPct val="90000"/>
        </a:lnSpc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0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2125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53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0586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274329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778072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281815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43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486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229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4972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715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458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201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29944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15A2DFCA-E18F-6307-9D7D-450618C4D9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3925" y="401638"/>
            <a:ext cx="115855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</a:t>
            </a:r>
            <a:endParaRPr lang="en-US" altLang="pl-PL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7B73F6C3-4AD8-32BA-57F1-51A84408E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2011363"/>
            <a:ext cx="1158557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  <a:endParaRPr lang="en-US" alt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BED2-B852-5428-3179-9713C9F8D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25" y="7004050"/>
            <a:ext cx="3022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9705C7B-D12C-4DA4-9FE7-9F2101D3FE40}" type="datetimeFigureOut">
              <a:rPr lang="en-US"/>
              <a:pPr>
                <a:defRPr/>
              </a:pPr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B43E-8086-D0DB-19E8-1D3B30182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9763" y="7004050"/>
            <a:ext cx="45339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CAE98-43A0-86DE-D384-7949C4FE4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6900" y="7004050"/>
            <a:ext cx="3022600" cy="401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5F9F8ED-F557-4F40-993F-5179D026827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2pPr>
      <a:lvl3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3pPr>
      <a:lvl4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4pPr>
      <a:lvl5pPr algn="l" defTabSz="10064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006475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50825" indent="-250825" algn="l" defTabSz="1006475" rtl="0" eaLnBrk="0" fontAlgn="base" hangingPunct="0">
        <a:lnSpc>
          <a:spcPct val="90000"/>
        </a:lnSpc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540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2125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265363" indent="-250825" algn="l" defTabSz="1006475" rtl="0" eaLnBrk="0" fontAlgn="base" hangingPunct="0">
        <a:lnSpc>
          <a:spcPct val="90000"/>
        </a:lnSpc>
        <a:spcBef>
          <a:spcPts val="55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70586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274329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778072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281815" indent="-251871" algn="l" defTabSz="1007486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43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486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229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4972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715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458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201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29944" algn="l" defTabSz="1007486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24D64C4-70CB-7692-8283-8E0F0322B8B8}"/>
              </a:ext>
            </a:extLst>
          </p:cNvPr>
          <p:cNvSpPr>
            <a:spLocks/>
          </p:cNvSpPr>
          <p:nvPr/>
        </p:nvSpPr>
        <p:spPr bwMode="auto">
          <a:xfrm>
            <a:off x="2108200" y="3598977"/>
            <a:ext cx="109452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pl-PL" sz="3200" dirty="0"/>
              <a:t>Mobile Serverless Computing – results analysis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6448EA30-C72A-DB93-F97E-A2685205642D}"/>
              </a:ext>
            </a:extLst>
          </p:cNvPr>
          <p:cNvSpPr>
            <a:spLocks/>
          </p:cNvSpPr>
          <p:nvPr/>
        </p:nvSpPr>
        <p:spPr bwMode="auto">
          <a:xfrm>
            <a:off x="2214563" y="4495800"/>
            <a:ext cx="11647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fld id="{53C5E6A7-A5AC-4D08-8565-DAE13DA8EBD0}" type="datetime3">
              <a:rPr lang="en-US" altLang="pl-PL" sz="1600" smtClean="0">
                <a:solidFill>
                  <a:srgbClr val="808080"/>
                </a:solidFill>
              </a:rPr>
              <a:t>29 May 2023</a:t>
            </a:fld>
            <a:endParaRPr lang="en-US" altLang="pl-PL" sz="1600" dirty="0">
              <a:solidFill>
                <a:srgbClr val="80808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5C004-DCFC-6391-D2EF-5E1D1A13149F}"/>
              </a:ext>
            </a:extLst>
          </p:cNvPr>
          <p:cNvSpPr>
            <a:spLocks/>
          </p:cNvSpPr>
          <p:nvPr/>
        </p:nvSpPr>
        <p:spPr bwMode="auto">
          <a:xfrm>
            <a:off x="2213630" y="5146402"/>
            <a:ext cx="9916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pl-PL" sz="1600" dirty="0">
                <a:solidFill>
                  <a:srgbClr val="808080"/>
                </a:solidFill>
              </a:rPr>
              <a:t>Jan Ściga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Prostokąt 2">
            <a:hlinkClick r:id="rId3"/>
            <a:extLst>
              <a:ext uri="{FF2B5EF4-FFF2-40B4-BE49-F238E27FC236}">
                <a16:creationId xmlns:a16="http://schemas.microsoft.com/office/drawing/2014/main" id="{4A1A49B9-03CB-125F-2298-CCC89634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8435" name="pole tekstowe 4">
            <a:extLst>
              <a:ext uri="{FF2B5EF4-FFF2-40B4-BE49-F238E27FC236}">
                <a16:creationId xmlns:a16="http://schemas.microsoft.com/office/drawing/2014/main" id="{F1E010C2-D40C-0476-73D6-FA47D2E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CPU Utilization with no. of instances </a:t>
            </a:r>
            <a:endParaRPr lang="pl-PL" altLang="pl-PL" sz="3200" b="1" dirty="0"/>
          </a:p>
        </p:txBody>
      </p:sp>
      <p:sp>
        <p:nvSpPr>
          <p:cNvPr id="18436" name="pole tekstowe 6">
            <a:extLst>
              <a:ext uri="{FF2B5EF4-FFF2-40B4-BE49-F238E27FC236}">
                <a16:creationId xmlns:a16="http://schemas.microsoft.com/office/drawing/2014/main" id="{5EE57030-3D31-959F-BCA5-0D549BF7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#ConclusionPack6 </a:t>
            </a:r>
            <a:r>
              <a:rPr lang="en-GB" altLang="pl-PL" dirty="0"/>
              <a:t>– Number of GCP Function instances strictly follows CPU utilization; Large granularity of AWS reports; around 10 times more resources for the bigger allocation   </a:t>
            </a:r>
            <a:endParaRPr lang="pl-PL" altLang="pl-PL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8DBD33FA-0D2F-8C7E-4F4A-51ED9E5E3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025" y="1499819"/>
            <a:ext cx="5848350" cy="4391025"/>
          </a:xfrm>
          <a:prstGeom prst="rect">
            <a:avLst/>
          </a:prstGeom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33AD09EC-F241-F132-1CE8-D6F376C8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62" y="1483963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Prostokąt 2">
            <a:hlinkClick r:id="rId3"/>
            <a:extLst>
              <a:ext uri="{FF2B5EF4-FFF2-40B4-BE49-F238E27FC236}">
                <a16:creationId xmlns:a16="http://schemas.microsoft.com/office/drawing/2014/main" id="{4A1A49B9-03CB-125F-2298-CCC89634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 dirty="0"/>
          </a:p>
        </p:txBody>
      </p:sp>
      <p:sp>
        <p:nvSpPr>
          <p:cNvPr id="18435" name="pole tekstowe 4">
            <a:extLst>
              <a:ext uri="{FF2B5EF4-FFF2-40B4-BE49-F238E27FC236}">
                <a16:creationId xmlns:a16="http://schemas.microsoft.com/office/drawing/2014/main" id="{F1E010C2-D40C-0476-73D6-FA47D2E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pl-PL" sz="3200" b="1" i="0" dirty="0" err="1">
                <a:effectLst/>
                <a:latin typeface="Arial" panose="020B0604020202020204" pitchFamily="34" charset="0"/>
              </a:rPr>
              <a:t>Interference</a:t>
            </a:r>
            <a:r>
              <a:rPr lang="pl-PL" sz="3200" b="1" i="0" dirty="0">
                <a:effectLst/>
                <a:latin typeface="Arial" panose="020B0604020202020204" pitchFamily="34" charset="0"/>
              </a:rPr>
              <a:t> </a:t>
            </a:r>
            <a:r>
              <a:rPr lang="pl-PL" sz="3200" b="1" i="0" dirty="0" err="1">
                <a:effectLst/>
                <a:latin typeface="Arial" panose="020B0604020202020204" pitchFamily="34" charset="0"/>
              </a:rPr>
              <a:t>Effect</a:t>
            </a:r>
            <a:r>
              <a:rPr lang="pl-PL" sz="3200" b="1" i="0" dirty="0">
                <a:effectLst/>
                <a:latin typeface="Arial" panose="020B0604020202020204" pitchFamily="34" charset="0"/>
              </a:rPr>
              <a:t> on Performance</a:t>
            </a:r>
            <a:endParaRPr lang="pl-PL" altLang="pl-PL" sz="4000" b="1" dirty="0"/>
          </a:p>
        </p:txBody>
      </p:sp>
      <p:sp>
        <p:nvSpPr>
          <p:cNvPr id="18436" name="pole tekstowe 6">
            <a:extLst>
              <a:ext uri="{FF2B5EF4-FFF2-40B4-BE49-F238E27FC236}">
                <a16:creationId xmlns:a16="http://schemas.microsoft.com/office/drawing/2014/main" id="{5EE57030-3D31-959F-BCA5-0D549BF7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92" y="5946775"/>
            <a:ext cx="128180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#ConclusionPack7 </a:t>
            </a:r>
            <a:r>
              <a:rPr lang="en-GB" altLang="pl-PL" dirty="0"/>
              <a:t>– Interference effect of the high intensity traffic during the day is noticeable in some scenarios; important aspect for latency vulnerable applications and pricing</a:t>
            </a:r>
            <a:endParaRPr lang="pl-PL" altLang="pl-PL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AA359ABA-CEB6-7849-5D6E-A087EDE3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501" y="1491544"/>
            <a:ext cx="5848350" cy="4391025"/>
          </a:xfrm>
          <a:prstGeom prst="rect">
            <a:avLst/>
          </a:prstGeom>
        </p:spPr>
      </p:pic>
      <p:pic>
        <p:nvPicPr>
          <p:cNvPr id="5" name="Grafika 4">
            <a:extLst>
              <a:ext uri="{FF2B5EF4-FFF2-40B4-BE49-F238E27FC236}">
                <a16:creationId xmlns:a16="http://schemas.microsoft.com/office/drawing/2014/main" id="{C0AEE0EB-9615-983F-0C90-F69C7E653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4704" y="14102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8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3FD7F9-FDCF-45B5-3C58-55C51F56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b="1" dirty="0"/>
              <a:t>#2 IEEE Explorer verification inspection</a:t>
            </a:r>
            <a:endParaRPr lang="pl-PL" sz="4400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723BC36-B98C-7048-514D-20C7FADC4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0448" y="1473994"/>
            <a:ext cx="4872152" cy="4578226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E275350-0251-322D-1B54-E757C9D19690}"/>
              </a:ext>
            </a:extLst>
          </p:cNvPr>
          <p:cNvSpPr txBox="1"/>
          <p:nvPr/>
        </p:nvSpPr>
        <p:spPr>
          <a:xfrm>
            <a:off x="2324224" y="6226522"/>
            <a:ext cx="966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D. Kelly, F.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Glavin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and E. Barrett, "Serverless Computing: Behind the Scenes of Major Platforms," </a:t>
            </a:r>
            <a:r>
              <a:rPr lang="en-GB" sz="1200" b="1" i="1" dirty="0">
                <a:solidFill>
                  <a:srgbClr val="333333"/>
                </a:solidFill>
                <a:effectLst/>
                <a:latin typeface="HelveticaNeue Regular"/>
              </a:rPr>
              <a:t>2020 IEEE 13th International Conference on Cloud Computing (CLOUD)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, Beijing, China, 2020, pp. 304-312,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: 10.1109/CLOUD49709.2020.00050.</a:t>
            </a:r>
            <a:endParaRPr lang="pl-PL" sz="1200" b="1" dirty="0"/>
          </a:p>
        </p:txBody>
      </p:sp>
    </p:spTree>
    <p:extLst>
      <p:ext uri="{BB962C8B-B14F-4D97-AF65-F5344CB8AC3E}">
        <p14:creationId xmlns:p14="http://schemas.microsoft.com/office/powerpoint/2010/main" val="54403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Prostokąt 2">
            <a:hlinkClick r:id="rId3"/>
            <a:extLst>
              <a:ext uri="{FF2B5EF4-FFF2-40B4-BE49-F238E27FC236}">
                <a16:creationId xmlns:a16="http://schemas.microsoft.com/office/drawing/2014/main" id="{4A1A49B9-03CB-125F-2298-CCC89634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8435" name="pole tekstowe 4">
            <a:extLst>
              <a:ext uri="{FF2B5EF4-FFF2-40B4-BE49-F238E27FC236}">
                <a16:creationId xmlns:a16="http://schemas.microsoft.com/office/drawing/2014/main" id="{F1E010C2-D40C-0476-73D6-FA47D2E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017" y="725188"/>
            <a:ext cx="8640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sz="3200" b="1" i="0" dirty="0" err="1">
                <a:effectLst/>
                <a:latin typeface="Arial" panose="020B0604020202020204" pitchFamily="34" charset="0"/>
              </a:rPr>
              <a:t>mongoDB</a:t>
            </a:r>
            <a:r>
              <a:rPr lang="en-GB" sz="3200" b="1" i="0" dirty="0">
                <a:effectLst/>
                <a:latin typeface="Arial" panose="020B0604020202020204" pitchFamily="34" charset="0"/>
              </a:rPr>
              <a:t> Connections </a:t>
            </a:r>
            <a:r>
              <a:rPr lang="en-GB" sz="3200" b="1" dirty="0"/>
              <a:t>U</a:t>
            </a:r>
            <a:r>
              <a:rPr lang="en-GB" sz="3200" b="1" i="0" dirty="0">
                <a:effectLst/>
                <a:latin typeface="Arial" panose="020B0604020202020204" pitchFamily="34" charset="0"/>
              </a:rPr>
              <a:t>sage Analysis</a:t>
            </a:r>
            <a:endParaRPr lang="pl-PL" altLang="pl-PL" sz="4000" b="1" dirty="0"/>
          </a:p>
        </p:txBody>
      </p:sp>
      <p:sp>
        <p:nvSpPr>
          <p:cNvPr id="18436" name="pole tekstowe 6">
            <a:extLst>
              <a:ext uri="{FF2B5EF4-FFF2-40B4-BE49-F238E27FC236}">
                <a16:creationId xmlns:a16="http://schemas.microsoft.com/office/drawing/2014/main" id="{5EE57030-3D31-959F-BCA5-0D549BF7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#ConclusionPack8 </a:t>
            </a:r>
            <a:r>
              <a:rPr lang="en-GB" altLang="pl-PL" dirty="0"/>
              <a:t>– Another architecture-specific vital factor for the pricing; larger allocations produce small amount of DB connections resulting in cost saving for the user  </a:t>
            </a:r>
            <a:endParaRPr lang="pl-PL" alt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2F0C582-7AF2-4284-5A8D-7BE6B08D5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752" y="1483011"/>
            <a:ext cx="5848350" cy="4391025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BD87B0D5-58A2-A260-455B-5AEEBDF4C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048" y="1483012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352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Prostokąt 2">
            <a:hlinkClick r:id="rId3"/>
            <a:extLst>
              <a:ext uri="{FF2B5EF4-FFF2-40B4-BE49-F238E27FC236}">
                <a16:creationId xmlns:a16="http://schemas.microsoft.com/office/drawing/2014/main" id="{4A1A49B9-03CB-125F-2298-CCC89634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8435" name="pole tekstowe 4">
            <a:extLst>
              <a:ext uri="{FF2B5EF4-FFF2-40B4-BE49-F238E27FC236}">
                <a16:creationId xmlns:a16="http://schemas.microsoft.com/office/drawing/2014/main" id="{F1E010C2-D40C-0476-73D6-FA47D2E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Serverless vs Traditional Computing</a:t>
            </a:r>
            <a:endParaRPr lang="pl-PL" altLang="pl-PL" sz="3200" b="1" dirty="0"/>
          </a:p>
        </p:txBody>
      </p:sp>
      <p:sp>
        <p:nvSpPr>
          <p:cNvPr id="18436" name="pole tekstowe 6">
            <a:extLst>
              <a:ext uri="{FF2B5EF4-FFF2-40B4-BE49-F238E27FC236}">
                <a16:creationId xmlns:a16="http://schemas.microsoft.com/office/drawing/2014/main" id="{5EE57030-3D31-959F-BCA5-0D549BF7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#ConclusionPack9 </a:t>
            </a:r>
            <a:r>
              <a:rPr lang="en-GB" altLang="pl-PL" dirty="0"/>
              <a:t>– Serverless solution from a business perspective especially beneficial in case of a spiky workload provided that the end-user is aware of its challenges   </a:t>
            </a:r>
            <a:endParaRPr lang="pl-PL" alt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0C3394FD-3173-4649-6614-67C9BFD97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13" y="1507698"/>
            <a:ext cx="5848350" cy="4391025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FC18BC66-C147-C11E-0326-3781E980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3137" y="1507698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15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7ABD67-B269-FB50-82BB-5AA46E04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b="1" dirty="0"/>
              <a:t>#3 IEEE Explorer verification inspection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A63B87-B6E4-B501-1325-B1E1D0698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HelveticaNeue Regular"/>
              </a:rPr>
              <a:t>P. Aditya </a:t>
            </a:r>
            <a:r>
              <a:rPr lang="en-GB" sz="2000" b="0" i="1" dirty="0">
                <a:solidFill>
                  <a:srgbClr val="333333"/>
                </a:solidFill>
                <a:effectLst/>
                <a:latin typeface="HelveticaNeue Regular"/>
              </a:rPr>
              <a:t>et al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HelveticaNeue Regular"/>
              </a:rPr>
              <a:t>., "Will Serverless Computing Revolutionize NFV?," in </a:t>
            </a:r>
            <a:r>
              <a:rPr lang="en-GB" sz="2000" b="0" i="1" dirty="0">
                <a:solidFill>
                  <a:srgbClr val="333333"/>
                </a:solidFill>
                <a:effectLst/>
                <a:latin typeface="HelveticaNeue Regular"/>
              </a:rPr>
              <a:t>Proceedings of the IEEE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HelveticaNeue Regular"/>
              </a:rPr>
              <a:t>, vol. 107, no. 4, pp. 667-678, April 2019, </a:t>
            </a:r>
            <a:r>
              <a:rPr lang="en-GB" sz="20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HelveticaNeue Regular"/>
              </a:rPr>
              <a:t>: 10.1109/JPROC.2019.2898101.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2201221-930A-4C61-7EB8-A53F5B47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84" y="1618010"/>
            <a:ext cx="936913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Prostokąt 2">
            <a:hlinkClick r:id="rId3"/>
            <a:extLst>
              <a:ext uri="{FF2B5EF4-FFF2-40B4-BE49-F238E27FC236}">
                <a16:creationId xmlns:a16="http://schemas.microsoft.com/office/drawing/2014/main" id="{4A1A49B9-03CB-125F-2298-CCC896348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8435" name="pole tekstowe 4">
            <a:extLst>
              <a:ext uri="{FF2B5EF4-FFF2-40B4-BE49-F238E27FC236}">
                <a16:creationId xmlns:a16="http://schemas.microsoft.com/office/drawing/2014/main" id="{F1E010C2-D40C-0476-73D6-FA47D2E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sz="3200" b="1" i="0" dirty="0">
                <a:effectLst/>
                <a:latin typeface="Arial" panose="020B0604020202020204" pitchFamily="34" charset="0"/>
              </a:rPr>
              <a:t>Cost Analysis</a:t>
            </a:r>
            <a:endParaRPr lang="pl-PL" altLang="pl-PL" sz="4000" b="1" dirty="0"/>
          </a:p>
        </p:txBody>
      </p:sp>
      <p:sp>
        <p:nvSpPr>
          <p:cNvPr id="18436" name="pole tekstowe 6">
            <a:extLst>
              <a:ext uri="{FF2B5EF4-FFF2-40B4-BE49-F238E27FC236}">
                <a16:creationId xmlns:a16="http://schemas.microsoft.com/office/drawing/2014/main" id="{5EE57030-3D31-959F-BCA5-0D549BF7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415" y="5798959"/>
            <a:ext cx="1253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#ConclusionPack10 </a:t>
            </a:r>
            <a:r>
              <a:rPr lang="en-GB" altLang="pl-PL" dirty="0"/>
              <a:t>–  </a:t>
            </a:r>
            <a:r>
              <a:rPr lang="en-GB" altLang="pl-PL" i="1" dirty="0"/>
              <a:t>pay-as-you-go</a:t>
            </a:r>
            <a:r>
              <a:rPr lang="en-GB" altLang="pl-PL" dirty="0"/>
              <a:t>; different billing policies among serverless providers; impact of proper memory allocation, GCP advantage in the researched case </a:t>
            </a:r>
            <a:endParaRPr lang="pl-PL" alt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45A5EB3-466D-1C0A-0FDA-1FDACDAA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18" y="1654194"/>
            <a:ext cx="12767682" cy="165618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4733EA6-F1CA-B7A2-575D-05D45C600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846" y="3605746"/>
            <a:ext cx="9746500" cy="19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495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rostokąt 2">
            <a:hlinkClick r:id="rId3"/>
            <a:extLst>
              <a:ext uri="{FF2B5EF4-FFF2-40B4-BE49-F238E27FC236}">
                <a16:creationId xmlns:a16="http://schemas.microsoft.com/office/drawing/2014/main" id="{B3609A4A-0DD6-6542-EE23-B44D9AD7C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5123" name="pole tekstowe 4">
            <a:extLst>
              <a:ext uri="{FF2B5EF4-FFF2-40B4-BE49-F238E27FC236}">
                <a16:creationId xmlns:a16="http://schemas.microsoft.com/office/drawing/2014/main" id="{B4BE4ED2-9010-8976-E8BB-743E912D4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Analysis Introduction</a:t>
            </a:r>
            <a:endParaRPr lang="pl-PL" altLang="pl-PL" sz="3200" b="1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54798BA-FEBD-F2EC-57D8-53CFCBCE1BCA}"/>
              </a:ext>
            </a:extLst>
          </p:cNvPr>
          <p:cNvSpPr txBox="1"/>
          <p:nvPr/>
        </p:nvSpPr>
        <p:spPr>
          <a:xfrm>
            <a:off x="308000" y="1906042"/>
            <a:ext cx="12745416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10 series of simulations </a:t>
            </a:r>
            <a:r>
              <a:rPr lang="en-GB" dirty="0"/>
              <a:t>based on IEEE articles &amp; own ideas for a performance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 of the simulations assumed </a:t>
            </a:r>
            <a:r>
              <a:rPr lang="en-GB" b="1" dirty="0"/>
              <a:t>2 configuration scenarios </a:t>
            </a:r>
            <a:r>
              <a:rPr lang="en-GB" dirty="0"/>
              <a:t>to examine also memory allocation impact as the main configurable (and crucial for a billing !) parameter for a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Apache JMeter </a:t>
            </a:r>
            <a:r>
              <a:rPr lang="en-GB" dirty="0"/>
              <a:t>tool used for a vendor-independent performance 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General Remarks: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/>
              <a:t>simplifications</a:t>
            </a:r>
            <a:r>
              <a:rPr lang="en-GB" dirty="0"/>
              <a:t> (we are also using metrics delivered by the cloud providers, avoiding simulation multiple runs in fear of a billing, not fully aware of all optimizations used by the clouds)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/>
              <a:t>AWS/GCP </a:t>
            </a:r>
            <a:r>
              <a:rPr lang="en-GB" dirty="0"/>
              <a:t>&amp; </a:t>
            </a:r>
            <a:r>
              <a:rPr lang="en-GB" b="1" dirty="0"/>
              <a:t>GCP </a:t>
            </a:r>
            <a:r>
              <a:rPr lang="en-GB" b="1" dirty="0" err="1"/>
              <a:t>solietary</a:t>
            </a:r>
            <a:r>
              <a:rPr lang="en-GB" dirty="0"/>
              <a:t>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analysis includes both </a:t>
            </a:r>
            <a:r>
              <a:rPr lang="en-GB" b="1" dirty="0"/>
              <a:t>business and technical</a:t>
            </a:r>
            <a:r>
              <a:rPr lang="en-GB" dirty="0"/>
              <a:t> perspective for a cloud end-user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Prostokąt 2">
            <a:hlinkClick r:id="rId3"/>
            <a:extLst>
              <a:ext uri="{FF2B5EF4-FFF2-40B4-BE49-F238E27FC236}">
                <a16:creationId xmlns:a16="http://schemas.microsoft.com/office/drawing/2014/main" id="{2361B6A8-7A11-D1AA-6D12-CC491AC45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6147" name="pole tekstowe 4">
            <a:extLst>
              <a:ext uri="{FF2B5EF4-FFF2-40B4-BE49-F238E27FC236}">
                <a16:creationId xmlns:a16="http://schemas.microsoft.com/office/drawing/2014/main" id="{1CF457AE-0C3E-F401-AA9D-0E456BEF3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Serverless </a:t>
            </a:r>
            <a:r>
              <a:rPr lang="en-GB" altLang="pl-PL" sz="3200" b="1" dirty="0" err="1"/>
              <a:t>Faas</a:t>
            </a:r>
            <a:r>
              <a:rPr lang="en-GB" altLang="pl-PL" sz="3200" b="1" dirty="0"/>
              <a:t> Scaling</a:t>
            </a:r>
            <a:endParaRPr lang="pl-PL" altLang="pl-PL" sz="3200" b="1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1E994CC4-D551-5A5E-927C-A67E5F63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55750"/>
            <a:ext cx="5848350" cy="4391025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4C521473-1D70-9F3A-CCF0-EAC0DB37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38" y="1555750"/>
            <a:ext cx="5848350" cy="4391025"/>
          </a:xfrm>
          <a:prstGeom prst="rect">
            <a:avLst/>
          </a:prstGeom>
        </p:spPr>
      </p:pic>
      <p:sp>
        <p:nvSpPr>
          <p:cNvPr id="6150" name="pole tekstowe 6">
            <a:extLst>
              <a:ext uri="{FF2B5EF4-FFF2-40B4-BE49-F238E27FC236}">
                <a16:creationId xmlns:a16="http://schemas.microsoft.com/office/drawing/2014/main" id="{73468153-623D-B892-CCAF-EC27D2DE5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5946775"/>
            <a:ext cx="12096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#ConclusionPack1 </a:t>
            </a:r>
            <a:r>
              <a:rPr lang="en-GB" altLang="pl-PL" dirty="0"/>
              <a:t>– No difference between GCP generations in terms of </a:t>
            </a:r>
            <a:r>
              <a:rPr lang="en-GB" altLang="pl-PL" dirty="0" err="1"/>
              <a:t>faas</a:t>
            </a:r>
            <a:r>
              <a:rPr lang="en-GB" altLang="pl-PL" dirty="0"/>
              <a:t> scaling, shock effect often visible, more allocation resources for a large memory deployments  </a:t>
            </a:r>
            <a:endParaRPr lang="pl-PL" altLang="pl-PL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Prostokąt 2">
            <a:hlinkClick r:id="rId3"/>
            <a:extLst>
              <a:ext uri="{FF2B5EF4-FFF2-40B4-BE49-F238E27FC236}">
                <a16:creationId xmlns:a16="http://schemas.microsoft.com/office/drawing/2014/main" id="{94F10096-6C1B-9553-FA75-4B44B306C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8195" name="pole tekstowe 4">
            <a:extLst>
              <a:ext uri="{FF2B5EF4-FFF2-40B4-BE49-F238E27FC236}">
                <a16:creationId xmlns:a16="http://schemas.microsoft.com/office/drawing/2014/main" id="{75B39984-3AAF-F72D-035B-5A751A24C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Cold Start</a:t>
            </a:r>
            <a:endParaRPr lang="pl-PL" altLang="pl-PL" sz="3200" b="1" dirty="0"/>
          </a:p>
        </p:txBody>
      </p:sp>
      <p:sp>
        <p:nvSpPr>
          <p:cNvPr id="8196" name="pole tekstowe 6">
            <a:extLst>
              <a:ext uri="{FF2B5EF4-FFF2-40B4-BE49-F238E27FC236}">
                <a16:creationId xmlns:a16="http://schemas.microsoft.com/office/drawing/2014/main" id="{A8121999-0A56-D025-4AFF-2AE667E48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/>
              <a:t>#ConclusionPack2 </a:t>
            </a:r>
            <a:r>
              <a:rPr lang="en-GB" altLang="pl-PL"/>
              <a:t>– Cold start lasts longer in small allocations (less resources), AWS scheduler performs better, cold start accumulated in the first phase of the simulations </a:t>
            </a:r>
            <a:endParaRPr lang="pl-PL" alt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89F6453A-69C9-46E9-572F-C43F4B2BE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8" y="1522413"/>
            <a:ext cx="5848350" cy="43910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88BF8806-35F8-037A-7E70-DE0560A06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5" y="1522413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Prostokąt 2">
            <a:hlinkClick r:id="rId3"/>
            <a:extLst>
              <a:ext uri="{FF2B5EF4-FFF2-40B4-BE49-F238E27FC236}">
                <a16:creationId xmlns:a16="http://schemas.microsoft.com/office/drawing/2014/main" id="{48C0B392-E1A5-EC0B-BD5E-1D1CC0651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0243" name="pole tekstowe 4">
            <a:extLst>
              <a:ext uri="{FF2B5EF4-FFF2-40B4-BE49-F238E27FC236}">
                <a16:creationId xmlns:a16="http://schemas.microsoft.com/office/drawing/2014/main" id="{4975DBD5-027D-84F8-8E9C-5C8DF4626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AWS Cold Start Revisited</a:t>
            </a:r>
            <a:endParaRPr lang="pl-PL" altLang="pl-PL" sz="3200" b="1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ECF77DD0-A9AF-BBE4-73E2-5AA2121E8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13" y="1668463"/>
            <a:ext cx="5848350" cy="4391025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2CA8417-2F7B-C9E6-D86F-C3645278C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3" y="1668463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Prostokąt 2">
            <a:hlinkClick r:id="rId3"/>
            <a:extLst>
              <a:ext uri="{FF2B5EF4-FFF2-40B4-BE49-F238E27FC236}">
                <a16:creationId xmlns:a16="http://schemas.microsoft.com/office/drawing/2014/main" id="{83845790-B7AD-456A-BD45-7DC657BBB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2291" name="pole tekstowe 4">
            <a:extLst>
              <a:ext uri="{FF2B5EF4-FFF2-40B4-BE49-F238E27FC236}">
                <a16:creationId xmlns:a16="http://schemas.microsoft.com/office/drawing/2014/main" id="{B71A06AF-F57E-02CD-0014-A09798E63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GCP Cold Start Revisited</a:t>
            </a:r>
            <a:endParaRPr lang="pl-PL" altLang="pl-PL" sz="3200" b="1" dirty="0"/>
          </a:p>
        </p:txBody>
      </p:sp>
      <p:sp>
        <p:nvSpPr>
          <p:cNvPr id="12292" name="pole tekstowe 6">
            <a:extLst>
              <a:ext uri="{FF2B5EF4-FFF2-40B4-BE49-F238E27FC236}">
                <a16:creationId xmlns:a16="http://schemas.microsoft.com/office/drawing/2014/main" id="{86BEA8DC-CBCB-E60D-D85A-368F194E9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/>
              <a:t>#ConclusionPack3 </a:t>
            </a:r>
            <a:r>
              <a:rPr lang="en-GB" altLang="pl-PL"/>
              <a:t>– Cold Start affecting mostly in the first stage, constant latency in AWS despite load increase, deep dives in case of less memory allocation scenarios (esp. GCP)</a:t>
            </a:r>
            <a:endParaRPr lang="pl-PL" altLang="pl-PL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5EEA2417-28B0-6D06-09C1-CA949509E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0" y="1482725"/>
            <a:ext cx="5848350" cy="4391025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6983FF25-2727-F549-D6D4-E396B68B2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3" y="1482725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7045B3-82D6-7D9B-F365-8CD3AC3F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b="1" dirty="0"/>
              <a:t>#1 IEEE Explorer verification inspection</a:t>
            </a:r>
            <a:endParaRPr lang="pl-PL" sz="4000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A9F57B2-4FD5-41FB-1948-5010A8C0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7138" y="1618010"/>
            <a:ext cx="5159147" cy="4536504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A93BF85-442C-D0E7-43D9-341F9CA17400}"/>
              </a:ext>
            </a:extLst>
          </p:cNvPr>
          <p:cNvSpPr txBox="1"/>
          <p:nvPr/>
        </p:nvSpPr>
        <p:spPr>
          <a:xfrm>
            <a:off x="1964184" y="6298530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D. Kelly, F.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Glavin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 and E. Barrett, "Serverless Computing: Behind the Scenes of Major Platforms," </a:t>
            </a:r>
            <a:r>
              <a:rPr lang="en-GB" sz="1200" b="1" i="1" dirty="0">
                <a:solidFill>
                  <a:srgbClr val="333333"/>
                </a:solidFill>
                <a:effectLst/>
                <a:latin typeface="HelveticaNeue Regular"/>
              </a:rPr>
              <a:t>2020 IEEE 13th International Conference on Cloud Computing (CLOUD)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, Beijing, China, 2020, pp. 304-312, </a:t>
            </a:r>
            <a:r>
              <a:rPr lang="en-GB" sz="1200" b="1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1" i="0" dirty="0">
                <a:solidFill>
                  <a:srgbClr val="333333"/>
                </a:solidFill>
                <a:effectLst/>
                <a:latin typeface="HelveticaNeue Regular"/>
              </a:rPr>
              <a:t>: 10.1109/CLOUD49709.2020.00050.</a:t>
            </a:r>
            <a:endParaRPr lang="pl-PL" sz="1200" b="1" dirty="0"/>
          </a:p>
        </p:txBody>
      </p:sp>
    </p:spTree>
    <p:extLst>
      <p:ext uri="{BB962C8B-B14F-4D97-AF65-F5344CB8AC3E}">
        <p14:creationId xmlns:p14="http://schemas.microsoft.com/office/powerpoint/2010/main" val="190519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Prostokąt 2">
            <a:hlinkClick r:id="rId3"/>
            <a:extLst>
              <a:ext uri="{FF2B5EF4-FFF2-40B4-BE49-F238E27FC236}">
                <a16:creationId xmlns:a16="http://schemas.microsoft.com/office/drawing/2014/main" id="{68DCE008-7B4F-967F-95E0-C1DCE20D9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4339" name="pole tekstowe 4">
            <a:extLst>
              <a:ext uri="{FF2B5EF4-FFF2-40B4-BE49-F238E27FC236}">
                <a16:creationId xmlns:a16="http://schemas.microsoft.com/office/drawing/2014/main" id="{22A28F87-8647-4B6D-06FA-250CF581B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168" y="682625"/>
            <a:ext cx="961300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Service Availability/Shock </a:t>
            </a:r>
            <a:r>
              <a:rPr lang="en-GB" altLang="pl-PL" sz="3200" b="1" dirty="0" err="1"/>
              <a:t>Sensivity</a:t>
            </a:r>
            <a:r>
              <a:rPr lang="en-GB" altLang="pl-PL" sz="3200" b="1" dirty="0"/>
              <a:t> Analysis</a:t>
            </a:r>
            <a:endParaRPr lang="pl-PL" altLang="pl-PL" sz="3200" b="1" dirty="0"/>
          </a:p>
        </p:txBody>
      </p:sp>
      <p:sp>
        <p:nvSpPr>
          <p:cNvPr id="14340" name="pole tekstowe 6">
            <a:extLst>
              <a:ext uri="{FF2B5EF4-FFF2-40B4-BE49-F238E27FC236}">
                <a16:creationId xmlns:a16="http://schemas.microsoft.com/office/drawing/2014/main" id="{F364E6A6-9232-4880-ACDD-9CEB9B646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6775"/>
            <a:ext cx="1253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#ConclusionPack4 </a:t>
            </a:r>
            <a:r>
              <a:rPr lang="en-GB" altLang="pl-PL" dirty="0"/>
              <a:t>– Max number of instances impacting the simulation results; no visible difference in terms of a memory allocation comparison; high unpredictability of results</a:t>
            </a:r>
            <a:endParaRPr lang="pl-PL" alt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EEA6D0E3-BFFF-D4DC-EDB0-ADE44D3B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13" y="1555750"/>
            <a:ext cx="5848350" cy="43910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5229123E-EF2D-AC34-9A57-2A80E4C3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1563688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Prostokąt 2">
            <a:hlinkClick r:id="rId3"/>
            <a:extLst>
              <a:ext uri="{FF2B5EF4-FFF2-40B4-BE49-F238E27FC236}">
                <a16:creationId xmlns:a16="http://schemas.microsoft.com/office/drawing/2014/main" id="{FBC71444-3A1A-384E-0D91-1FDE4FD9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68738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endParaRPr lang="pl-PL" altLang="pl-PL"/>
          </a:p>
        </p:txBody>
      </p:sp>
      <p:sp>
        <p:nvSpPr>
          <p:cNvPr id="16387" name="pole tekstowe 4">
            <a:extLst>
              <a:ext uri="{FF2B5EF4-FFF2-40B4-BE49-F238E27FC236}">
                <a16:creationId xmlns:a16="http://schemas.microsoft.com/office/drawing/2014/main" id="{B62F6B65-123C-61FC-E506-DA21F278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825500"/>
            <a:ext cx="77057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GB" altLang="pl-PL" sz="3200" b="1" dirty="0"/>
              <a:t>Database Memory Analysis</a:t>
            </a:r>
            <a:endParaRPr lang="pl-PL" altLang="pl-PL" sz="3200" b="1" dirty="0"/>
          </a:p>
        </p:txBody>
      </p:sp>
      <p:sp>
        <p:nvSpPr>
          <p:cNvPr id="16388" name="pole tekstowe 6">
            <a:extLst>
              <a:ext uri="{FF2B5EF4-FFF2-40B4-BE49-F238E27FC236}">
                <a16:creationId xmlns:a16="http://schemas.microsoft.com/office/drawing/2014/main" id="{ADE4173B-7DBA-F8E8-2A62-8706859D6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4" y="5946775"/>
            <a:ext cx="132694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GB" altLang="pl-PL" b="1" dirty="0"/>
              <a:t>#ConclusionPack5 </a:t>
            </a:r>
            <a:r>
              <a:rPr lang="en-GB" altLang="pl-PL" dirty="0"/>
              <a:t>– Lower latencies for a lower number of records in DB for AWS; significantly larger for AWS during high number of records case; important factor specific for serverless DNS </a:t>
            </a:r>
            <a:endParaRPr lang="pl-PL" alt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D6FCCD2C-5863-1452-2278-4F79D794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588" y="1541463"/>
            <a:ext cx="5848350" cy="43910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701FEEBE-4F70-9651-A937-EEC21F6A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38" y="1546225"/>
            <a:ext cx="5848350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 - Default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603</Words>
  <Application>Microsoft Office PowerPoint</Application>
  <PresentationFormat>Niestandardowy</PresentationFormat>
  <Paragraphs>59</Paragraphs>
  <Slides>16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HelveticaNeue Regular</vt:lpstr>
      <vt:lpstr>Blank Presentation - Default</vt:lpstr>
      <vt:lpstr>Blank Presentation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#1 IEEE Explorer verification inspection</vt:lpstr>
      <vt:lpstr>Prezentacja programu PowerPoint</vt:lpstr>
      <vt:lpstr>Prezentacja programu PowerPoint</vt:lpstr>
      <vt:lpstr>Prezentacja programu PowerPoint</vt:lpstr>
      <vt:lpstr>Prezentacja programu PowerPoint</vt:lpstr>
      <vt:lpstr>#2 IEEE Explorer verification inspection</vt:lpstr>
      <vt:lpstr>Prezentacja programu PowerPoint</vt:lpstr>
      <vt:lpstr>Prezentacja programu PowerPoint</vt:lpstr>
      <vt:lpstr>#3 IEEE Explorer verification inspection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Maciek</dc:creator>
  <cp:lastModifiedBy>Jan Ściga</cp:lastModifiedBy>
  <cp:revision>29</cp:revision>
  <dcterms:modified xsi:type="dcterms:W3CDTF">2023-05-29T21:21:41Z</dcterms:modified>
</cp:coreProperties>
</file>